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86" r:id="rId2"/>
    <p:sldId id="327" r:id="rId3"/>
    <p:sldId id="276" r:id="rId4"/>
    <p:sldId id="324" r:id="rId5"/>
    <p:sldId id="325" r:id="rId6"/>
    <p:sldId id="329" r:id="rId7"/>
    <p:sldId id="332" r:id="rId8"/>
  </p:sldIdLst>
  <p:sldSz cx="9144000" cy="6858000" type="screen4x3"/>
  <p:notesSz cx="6670675" cy="9875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6600"/>
    <a:srgbClr val="FF6600"/>
    <a:srgbClr val="0066CC"/>
    <a:srgbClr val="006600"/>
    <a:srgbClr val="FBFEE6"/>
    <a:srgbClr val="663300"/>
    <a:srgbClr val="CCFFFF"/>
    <a:srgbClr val="F4FCC4"/>
    <a:srgbClr val="9ED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747" autoAdjust="0"/>
  </p:normalViewPr>
  <p:slideViewPr>
    <p:cSldViewPr>
      <p:cViewPr>
        <p:scale>
          <a:sx n="75" d="100"/>
          <a:sy n="75" d="100"/>
        </p:scale>
        <p:origin x="-182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0027008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080694237250315E-2"/>
          <c:y val="8.3479321155140104E-2"/>
          <c:w val="0.73265240099418416"/>
          <c:h val="0.7841338985807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explosion val="1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7.2778851394851981E-6"/>
          <c:w val="0.92331208358927996"/>
          <c:h val="0.95418079726068761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E989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8720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spPr>
            <a:solidFill>
              <a:srgbClr val="8A7A1A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val>
            <c:numRef>
              <c:f>Лист1!$AB$114</c:f>
              <c:numCache>
                <c:formatCode>General</c:formatCode>
                <c:ptCount val="1"/>
              </c:numCache>
            </c:numRef>
          </c:val>
        </c:ser>
        <c:axId val="44484864"/>
        <c:axId val="44545920"/>
      </c:barChart>
      <c:catAx>
        <c:axId val="44484864"/>
        <c:scaling>
          <c:orientation val="minMax"/>
        </c:scaling>
        <c:delete val="1"/>
        <c:axPos val="b"/>
        <c:tickLblPos val="none"/>
        <c:crossAx val="44545920"/>
        <c:crosses val="autoZero"/>
        <c:auto val="1"/>
        <c:lblAlgn val="ctr"/>
        <c:lblOffset val="100"/>
      </c:catAx>
      <c:valAx>
        <c:axId val="44545920"/>
        <c:scaling>
          <c:orientation val="minMax"/>
        </c:scaling>
        <c:delete val="1"/>
        <c:axPos val="l"/>
        <c:numFmt formatCode="General" sourceLinked="1"/>
        <c:tickLblPos val="none"/>
        <c:crossAx val="4448486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323" cy="49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834" y="0"/>
            <a:ext cx="2890323" cy="49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64" y="4691334"/>
            <a:ext cx="5337148" cy="44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834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57" tIns="44279" rIns="88557" bIns="4427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1291CFD-6F31-444C-897E-8650BC079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778834" y="9379565"/>
            <a:ext cx="2890323" cy="49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62" tIns="45227" rIns="90462" bIns="45227" anchor="b"/>
          <a:lstStyle/>
          <a:p>
            <a:pPr algn="r" defTabSz="902603"/>
            <a:fld id="{33B5D492-1CBF-47CB-9125-23A085607484}" type="slidenum">
              <a:rPr kumimoji="0" lang="ru-RU" sz="1200"/>
              <a:pPr algn="r" defTabSz="902603"/>
              <a:t>2</a:t>
            </a:fld>
            <a:endParaRPr kumimoji="0" lang="ru-RU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9775"/>
            <a:ext cx="4937125" cy="37036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245" y="4694435"/>
            <a:ext cx="5340185" cy="4441646"/>
          </a:xfrm>
          <a:noFill/>
          <a:ln/>
        </p:spPr>
        <p:txBody>
          <a:bodyPr lIns="90462" tIns="45227" rIns="90462" bIns="45227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503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gerb_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0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5EEC-0189-4B6D-AE72-F683C2DC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51E-26F5-4BD1-9685-263505F6D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BA4F-3C60-43CA-AED8-4D3398872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75B6-90CC-4B2E-A8E3-956FA344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017-C6A4-465F-82C1-765069C87B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E2D-4411-4815-92B2-D569B1C4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FF22-AC0C-4915-A2BB-C7CB08EEF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BBBC-5B4A-440A-9631-7FC1E590E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7330-C616-4F83-8164-F85507EFF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D1F-15DD-4DC9-A9FD-C3A9621DA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78-A033-4123-8D40-E15ADD779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AE7F364-5FF7-457D-B587-E949F5CD7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3025775"/>
          </a:xfrm>
        </p:spPr>
        <p:txBody>
          <a:bodyPr tIns="0" bIns="0"/>
          <a:lstStyle/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</a:t>
            </a:r>
            <a:r>
              <a:rPr lang="ru-RU" sz="44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сполнение </a:t>
            </a:r>
            <a:r>
              <a:rPr lang="ru-RU" sz="44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бюджета </a:t>
            </a:r>
            <a:endParaRPr lang="ru-RU" sz="4400" b="1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Удмуртской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Республики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9 месяцев 2015 года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9" name="WordArt 2"/>
          <p:cNvSpPr>
            <a:spLocks noChangeArrowheads="1" noChangeShapeType="1" noTextEdit="1"/>
          </p:cNvSpPr>
          <p:nvPr/>
        </p:nvSpPr>
        <p:spPr bwMode="auto">
          <a:xfrm>
            <a:off x="3357563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1560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3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/>
          <p:nvPr/>
        </p:nvGraphicFramePr>
        <p:xfrm>
          <a:off x="500034" y="1714488"/>
          <a:ext cx="400052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lnSpc>
                <a:spcPts val="2500"/>
              </a:lnSpc>
            </a:pP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Структура доходов бюджета </a:t>
            </a:r>
            <a:b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</a:b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</a:t>
            </a: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за 9 месяцев 2015 года</a:t>
            </a:r>
            <a:endParaRPr kumimoji="0" lang="ru-RU" sz="26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 rot="17829443">
            <a:off x="2000671" y="3207603"/>
            <a:ext cx="269875" cy="2316163"/>
          </a:xfrm>
          <a:prstGeom prst="leftBrace">
            <a:avLst>
              <a:gd name="adj1" fmla="val 53395"/>
              <a:gd name="adj2" fmla="val 50213"/>
            </a:avLst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50825" y="1341438"/>
            <a:ext cx="2286000" cy="86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9 770 млн.руб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143372" y="0"/>
          <a:ext cx="3643338" cy="645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2500298" y="2857496"/>
            <a:ext cx="719137" cy="3302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76</a:t>
            </a:r>
            <a:r>
              <a:rPr kumimoji="0" lang="en-US" sz="2000" b="1" dirty="0" smtClean="0">
                <a:latin typeface="Calibri" pitchFamily="34" charset="0"/>
              </a:rPr>
              <a:t>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1142976" y="2285992"/>
            <a:ext cx="719137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B0F0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24 %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31" name="Text Box 5"/>
          <p:cNvSpPr>
            <a:spLocks noChangeArrowheads="1"/>
          </p:cNvSpPr>
          <p:nvPr/>
        </p:nvSpPr>
        <p:spPr bwMode="auto">
          <a:xfrm>
            <a:off x="6643702" y="1214422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Налог на прибыль </a:t>
            </a:r>
            <a:r>
              <a:rPr kumimoji="0" lang="ru-RU" sz="1600" b="1" dirty="0" smtClean="0">
                <a:latin typeface="Calibri" pitchFamily="34" charset="0"/>
              </a:rPr>
              <a:t>организаций             </a:t>
            </a:r>
            <a:r>
              <a:rPr kumimoji="0" lang="ru-RU" sz="1600" b="1" u="sng" dirty="0" smtClean="0">
                <a:latin typeface="Calibri" pitchFamily="34" charset="0"/>
              </a:rPr>
              <a:t>11 487 млн.руб.</a:t>
            </a:r>
          </a:p>
          <a:p>
            <a:pPr algn="ctr" defTabSz="912813" fontAlgn="ctr">
              <a:lnSpc>
                <a:spcPts val="1500"/>
              </a:lnSpc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7186" name="Text Box 5"/>
          <p:cNvSpPr>
            <a:spLocks noChangeArrowheads="1"/>
          </p:cNvSpPr>
          <p:nvPr/>
        </p:nvSpPr>
        <p:spPr bwMode="auto">
          <a:xfrm>
            <a:off x="6643702" y="2285992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FAC3C2"/>
          </a:solidFill>
          <a:ln w="38100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  <a:defRPr/>
            </a:pPr>
            <a:r>
              <a:rPr kumimoji="0" lang="ru-RU" sz="1600" b="1" dirty="0">
                <a:latin typeface="Calibri" pitchFamily="34" charset="0"/>
              </a:rPr>
              <a:t>Налог на доходы физических лиц         </a:t>
            </a:r>
            <a:r>
              <a:rPr kumimoji="0" lang="ru-RU" sz="1600" b="1" u="sng" dirty="0" smtClean="0">
                <a:latin typeface="Calibri" pitchFamily="34" charset="0"/>
              </a:rPr>
              <a:t>9 145 млн.руб.</a:t>
            </a:r>
          </a:p>
          <a:p>
            <a:pPr algn="ctr" defTabSz="912813" fontAlgn="ctr">
              <a:lnSpc>
                <a:spcPts val="1500"/>
              </a:lnSpc>
              <a:defRPr/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3" name="Text Box 5"/>
          <p:cNvSpPr>
            <a:spLocks noChangeArrowheads="1"/>
          </p:cNvSpPr>
          <p:nvPr/>
        </p:nvSpPr>
        <p:spPr bwMode="auto">
          <a:xfrm>
            <a:off x="6643702" y="3286124"/>
            <a:ext cx="2000250" cy="875428"/>
          </a:xfrm>
          <a:prstGeom prst="roundRect">
            <a:avLst>
              <a:gd name="adj" fmla="val 16667"/>
            </a:avLst>
          </a:prstGeom>
          <a:solidFill>
            <a:srgbClr val="D5FDBF"/>
          </a:solidFill>
          <a:ln w="38100" algn="ctr">
            <a:solidFill>
              <a:srgbClr val="BCE292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Акцизы по подакцизным товарам                            </a:t>
            </a:r>
            <a:r>
              <a:rPr kumimoji="0" lang="ru-RU" sz="1600" b="1" u="sng" dirty="0" smtClean="0">
                <a:latin typeface="Calibri" pitchFamily="34" charset="0"/>
              </a:rPr>
              <a:t>3 546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4" name="Text Box 5"/>
          <p:cNvSpPr>
            <a:spLocks noChangeArrowheads="1"/>
          </p:cNvSpPr>
          <p:nvPr/>
        </p:nvSpPr>
        <p:spPr bwMode="auto">
          <a:xfrm>
            <a:off x="6643702" y="4286256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CCADF9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имущество     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 3 882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5" name="Text Box 5"/>
          <p:cNvSpPr>
            <a:spLocks noChangeArrowheads="1"/>
          </p:cNvSpPr>
          <p:nvPr/>
        </p:nvSpPr>
        <p:spPr bwMode="auto">
          <a:xfrm>
            <a:off x="6643702" y="5786454"/>
            <a:ext cx="2000250" cy="87542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rgbClr val="BB6C4D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Другие налоговые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и неналоговые доходы                        </a:t>
            </a:r>
            <a:r>
              <a:rPr kumimoji="0" lang="ru-RU" sz="1600" b="1" u="sng" dirty="0" smtClean="0">
                <a:latin typeface="Calibri" pitchFamily="34" charset="0"/>
              </a:rPr>
              <a:t>1 165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6" name="Text Box 5"/>
          <p:cNvSpPr>
            <a:spLocks noChangeArrowheads="1"/>
          </p:cNvSpPr>
          <p:nvPr/>
        </p:nvSpPr>
        <p:spPr bwMode="auto">
          <a:xfrm>
            <a:off x="6643702" y="5072074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DAC33A"/>
          </a:solidFill>
          <a:ln w="38100" algn="ctr">
            <a:solidFill>
              <a:srgbClr val="DAC33A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совокупный доход        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1 660 млн.руб.  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4857760"/>
            <a:ext cx="3600400" cy="1133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Всего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доходов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40 655 млн.руб.</a:t>
            </a:r>
          </a:p>
          <a:p>
            <a:pPr algn="ctr">
              <a:defRPr/>
            </a:pPr>
            <a:endParaRPr lang="ru-RU" sz="20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238" name="Прямая соединительная линия 35"/>
          <p:cNvCxnSpPr>
            <a:cxnSpLocks noChangeShapeType="1"/>
          </p:cNvCxnSpPr>
          <p:nvPr/>
        </p:nvCxnSpPr>
        <p:spPr bwMode="auto">
          <a:xfrm rot="10800000" flipV="1">
            <a:off x="2484438" y="1268413"/>
            <a:ext cx="2519362" cy="1081087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cxnSp>
        <p:nvCxnSpPr>
          <p:cNvPr id="9239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1979613" y="3573463"/>
            <a:ext cx="3097212" cy="2735262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sp>
        <p:nvSpPr>
          <p:cNvPr id="9240" name="Rectangle 16"/>
          <p:cNvSpPr>
            <a:spLocks noChangeArrowheads="1"/>
          </p:cNvSpPr>
          <p:nvPr/>
        </p:nvSpPr>
        <p:spPr bwMode="auto">
          <a:xfrm>
            <a:off x="2555776" y="3789040"/>
            <a:ext cx="2786063" cy="86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Налоговые и неналоговые доходы                      </a:t>
            </a:r>
            <a:r>
              <a:rPr lang="ru-RU" sz="2000" b="1" u="sng" dirty="0" smtClean="0">
                <a:solidFill>
                  <a:srgbClr val="C00000"/>
                </a:solidFill>
                <a:latin typeface="Calibri" pitchFamily="34" charset="0"/>
              </a:rPr>
              <a:t>30 885 млн.руб</a:t>
            </a:r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241" name="Стрелка вправо 41"/>
          <p:cNvSpPr>
            <a:spLocks noChangeArrowheads="1"/>
          </p:cNvSpPr>
          <p:nvPr/>
        </p:nvSpPr>
        <p:spPr bwMode="auto">
          <a:xfrm rot="20485158">
            <a:off x="6013825" y="1672522"/>
            <a:ext cx="759687" cy="282553"/>
          </a:xfrm>
          <a:prstGeom prst="rightArrow">
            <a:avLst>
              <a:gd name="adj1" fmla="val 50000"/>
              <a:gd name="adj2" fmla="val 4991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196" name="Стрелка вправо 42"/>
          <p:cNvSpPr>
            <a:spLocks noChangeArrowheads="1"/>
          </p:cNvSpPr>
          <p:nvPr/>
        </p:nvSpPr>
        <p:spPr bwMode="auto">
          <a:xfrm rot="20429877">
            <a:off x="5591163" y="2902862"/>
            <a:ext cx="1245675" cy="23558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199" name="Стрелка вправо 49"/>
          <p:cNvSpPr>
            <a:spLocks noChangeArrowheads="1"/>
          </p:cNvSpPr>
          <p:nvPr/>
        </p:nvSpPr>
        <p:spPr bwMode="auto">
          <a:xfrm rot="20830567" flipV="1">
            <a:off x="5881307" y="5284710"/>
            <a:ext cx="925395" cy="218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AC33A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45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9246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Стрелка вправо 49"/>
          <p:cNvSpPr>
            <a:spLocks noChangeArrowheads="1"/>
          </p:cNvSpPr>
          <p:nvPr/>
        </p:nvSpPr>
        <p:spPr bwMode="auto">
          <a:xfrm rot="19997969" flipV="1">
            <a:off x="5943708" y="3889092"/>
            <a:ext cx="1009270" cy="247250"/>
          </a:xfrm>
          <a:prstGeom prst="rightArrow">
            <a:avLst>
              <a:gd name="adj1" fmla="val 50000"/>
              <a:gd name="adj2" fmla="val 49900"/>
            </a:avLst>
          </a:prstGeom>
          <a:solidFill>
            <a:srgbClr val="CCFFCC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9" name="Стрелка вправо 49"/>
          <p:cNvSpPr>
            <a:spLocks noChangeArrowheads="1"/>
          </p:cNvSpPr>
          <p:nvPr/>
        </p:nvSpPr>
        <p:spPr bwMode="auto">
          <a:xfrm rot="19931131" flipV="1">
            <a:off x="5633771" y="4781470"/>
            <a:ext cx="1271562" cy="27285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8FDD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5072066" y="1000108"/>
            <a:ext cx="1214446" cy="178595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ru-RU" b="1" dirty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2571744"/>
            <a:ext cx="1214446" cy="1857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5143504" y="1428736"/>
            <a:ext cx="1007691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37%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5143504" y="3071810"/>
            <a:ext cx="1015628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30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072066" y="3857628"/>
            <a:ext cx="1214446" cy="714380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5143504" y="4000504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11 %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072066" y="5214950"/>
            <a:ext cx="1214446" cy="500066"/>
          </a:xfrm>
          <a:prstGeom prst="rect">
            <a:avLst/>
          </a:prstGeom>
          <a:solidFill>
            <a:srgbClr val="CCCC00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5072066" y="4572008"/>
            <a:ext cx="1214446" cy="714380"/>
          </a:xfrm>
          <a:prstGeom prst="rect">
            <a:avLst/>
          </a:prstGeom>
          <a:solidFill>
            <a:srgbClr val="CC99FF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5143504" y="4714884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13 %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5143504" y="535782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CCFF99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5 %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50" name="Стрелка вправо 49"/>
          <p:cNvSpPr>
            <a:spLocks noChangeArrowheads="1"/>
          </p:cNvSpPr>
          <p:nvPr/>
        </p:nvSpPr>
        <p:spPr bwMode="auto">
          <a:xfrm rot="953838" flipV="1">
            <a:off x="5944230" y="5822654"/>
            <a:ext cx="815729" cy="21334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30" name="Text Box 33"/>
          <p:cNvSpPr txBox="1">
            <a:spLocks noChangeArrowheads="1"/>
          </p:cNvSpPr>
          <p:nvPr/>
        </p:nvSpPr>
        <p:spPr bwMode="auto">
          <a:xfrm>
            <a:off x="5072066" y="5715016"/>
            <a:ext cx="1214446" cy="329588"/>
          </a:xfrm>
          <a:prstGeom prst="rect">
            <a:avLst/>
          </a:prstGeom>
          <a:solidFill>
            <a:srgbClr val="FFFFFF"/>
          </a:solidFill>
          <a:ln w="508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4 %</a:t>
            </a:r>
            <a:endParaRPr kumimoji="0" lang="ru-RU" sz="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8175" y="1484313"/>
          <a:ext cx="6105525" cy="3641725"/>
        </p:xfrm>
        <a:graphic>
          <a:graphicData uri="http://schemas.openxmlformats.org/presentationml/2006/ole">
            <p:oleObj spid="_x0000_s2050" name="Worksheet" r:id="rId3" imgW="6105428" imgH="3648172" progId="Excel.Sheet.8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71813" y="1214438"/>
            <a:ext cx="2592387" cy="1152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СОЦИАЛЬНОЙ НАПРАВЛЕННОСТИ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6732240" y="2060848"/>
            <a:ext cx="2052637" cy="11525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РАСХОДЫ НА ОБЕСПЕЧЕНИЕ БЕЗОПАСНОСТИ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6357950" y="4714884"/>
            <a:ext cx="2376487" cy="11525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rgbClr val="85DF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ОБЩЕГОСУДАР-СТВЕННЫЕ ВОПРОСЫ</a:t>
            </a:r>
            <a:endParaRPr lang="ru-RU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071802" y="4857760"/>
            <a:ext cx="2808287" cy="12954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50000">
                <a:srgbClr val="FFFFFF"/>
              </a:gs>
              <a:gs pos="100000">
                <a:srgbClr val="00B050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НА ПОДДЕРЖКУ ОТДЕЛЬНЫХ ОТРАСЛЕЙ ЭКОНОМИКИ</a:t>
            </a:r>
          </a:p>
        </p:txBody>
      </p:sp>
      <p:sp>
        <p:nvSpPr>
          <p:cNvPr id="2055" name="AutoShape 9"/>
          <p:cNvSpPr>
            <a:spLocks/>
          </p:cNvSpPr>
          <p:nvPr/>
        </p:nvSpPr>
        <p:spPr bwMode="auto">
          <a:xfrm>
            <a:off x="2339975" y="1196975"/>
            <a:ext cx="287338" cy="5400675"/>
          </a:xfrm>
          <a:prstGeom prst="leftBrace">
            <a:avLst>
              <a:gd name="adj1" fmla="val 15663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23850" y="1268413"/>
            <a:ext cx="20161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latin typeface="Calibri" pitchFamily="34" charset="0"/>
              </a:rPr>
              <a:t>ВСЕГО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РАСХОДОВ</a:t>
            </a:r>
          </a:p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Calibri" pitchFamily="34" charset="0"/>
              </a:rPr>
              <a:t>44 200</a:t>
            </a:r>
            <a:endParaRPr lang="ru-RU" sz="36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млн.руб.</a:t>
            </a:r>
          </a:p>
          <a:p>
            <a:pPr algn="ctr">
              <a:lnSpc>
                <a:spcPts val="2500"/>
              </a:lnSpc>
              <a:spcBef>
                <a:spcPts val="1200"/>
              </a:spcBef>
            </a:pPr>
            <a:r>
              <a:rPr lang="ru-RU" sz="2400" b="1" dirty="0">
                <a:latin typeface="Calibri" pitchFamily="34" charset="0"/>
              </a:rPr>
              <a:t>(Темп роста</a:t>
            </a:r>
            <a:endParaRPr lang="ru-RU" sz="28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к 9 месяцам 2014 </a:t>
            </a:r>
            <a:r>
              <a:rPr lang="ru-RU" sz="2400" b="1" dirty="0">
                <a:latin typeface="Calibri" pitchFamily="34" charset="0"/>
              </a:rPr>
              <a:t>года</a:t>
            </a:r>
            <a:r>
              <a:rPr lang="en-US" sz="2400" b="1" dirty="0">
                <a:latin typeface="Calibri" pitchFamily="34" charset="0"/>
              </a:rPr>
              <a:t> – </a:t>
            </a:r>
            <a:r>
              <a:rPr lang="ru-RU" sz="2800" b="1" dirty="0" smtClean="0">
                <a:latin typeface="Calibri" pitchFamily="34" charset="0"/>
              </a:rPr>
              <a:t>102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%</a:t>
            </a:r>
            <a:r>
              <a:rPr lang="ru-RU" sz="2400" b="1" dirty="0">
                <a:latin typeface="Calibri" pitchFamily="34" charset="0"/>
              </a:rPr>
              <a:t>; 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3635375" y="2420938"/>
            <a:ext cx="720725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74%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8" name="AutoShape 14"/>
          <p:cNvSpPr>
            <a:spLocks noChangeArrowheads="1"/>
          </p:cNvSpPr>
          <p:nvPr/>
        </p:nvSpPr>
        <p:spPr bwMode="auto">
          <a:xfrm>
            <a:off x="7812360" y="3501008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7358063" y="4143375"/>
            <a:ext cx="719137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3%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79388" y="333375"/>
            <a:ext cx="8640762" cy="863600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Структура расходов бюджета </a:t>
            </a:r>
            <a:endParaRPr kumimoji="0" lang="en-US" sz="2800" b="1" dirty="0">
              <a:solidFill>
                <a:srgbClr val="800000"/>
              </a:solidFill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за 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9 месяцев 20</a:t>
            </a:r>
            <a:r>
              <a:rPr kumimoji="0" lang="en-US" sz="2800" b="1" dirty="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5 </a:t>
            </a: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года</a:t>
            </a:r>
          </a:p>
        </p:txBody>
      </p:sp>
      <p:sp>
        <p:nvSpPr>
          <p:cNvPr id="2061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20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AutoShape 12"/>
          <p:cNvSpPr>
            <a:spLocks noChangeArrowheads="1"/>
          </p:cNvSpPr>
          <p:nvPr/>
        </p:nvSpPr>
        <p:spPr bwMode="auto">
          <a:xfrm>
            <a:off x="5000628" y="4357694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4BEC3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17%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012160" y="1196753"/>
            <a:ext cx="2376263" cy="504055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ПРОЧИЕ РАСХОДЫ</a:t>
            </a:r>
            <a:endParaRPr lang="ru-RU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868144" y="1772816"/>
            <a:ext cx="719138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5%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9 месяцев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7" y="1268760"/>
          <a:ext cx="8429685" cy="5161540"/>
        </p:xfrm>
        <a:graphic>
          <a:graphicData uri="http://schemas.openxmlformats.org/drawingml/2006/table">
            <a:tbl>
              <a:tblPr/>
              <a:tblGrid>
                <a:gridCol w="4513520"/>
                <a:gridCol w="1295171"/>
                <a:gridCol w="1275078"/>
                <a:gridCol w="1345916"/>
              </a:tblGrid>
              <a:tr h="374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9 месяцев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5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43 355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44 200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4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социальной направленности,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32 263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32 906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102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13 605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13 716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19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Культура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и кинематография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829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878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5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Здравоохранение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8 110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7 865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56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Социальная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6 741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7 394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61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Физическая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684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755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4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Средства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массовой информации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168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2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Межбюджетные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трансферты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местным бюджетам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16 933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16 561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452320" y="908720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9 месяцев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428597" y="1500174"/>
          <a:ext cx="8389596" cy="4951578"/>
        </p:xfrm>
        <a:graphic>
          <a:graphicData uri="http://schemas.openxmlformats.org/drawingml/2006/table">
            <a:tbl>
              <a:tblPr/>
              <a:tblGrid>
                <a:gridCol w="4248004"/>
                <a:gridCol w="1405183"/>
                <a:gridCol w="1257269"/>
                <a:gridCol w="1479140"/>
              </a:tblGrid>
              <a:tr h="5377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9 месяцев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43 355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44 200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0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Расходы на поддержку отдельных отраслей экономики </a:t>
                      </a:r>
                      <a:r>
                        <a:rPr lang="ru-RU" sz="2000" b="1" i="1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(с учетом капвложений)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из них: 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7 977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7 615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111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33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Расходы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на осуществление капитальных вложений и капитального ремонта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1 824</a:t>
                      </a:r>
                      <a:endParaRPr lang="ru-RU" sz="2000" b="1" i="0" u="none" strike="noStrike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1 927</a:t>
                      </a:r>
                      <a:endParaRPr lang="ru-RU" sz="2000" b="1" i="0" u="none" strike="noStrike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106</a:t>
                      </a:r>
                      <a:endParaRPr lang="ru-RU" sz="2000" b="1" i="0" u="none" strike="noStrike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6927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Дорожный фонд Удмуртской Республики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3 493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3 396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000" b="1" i="0" u="none" strike="noStrike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97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5967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Господдержка АПК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2 040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2 070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000" b="1" i="0" u="none" strike="noStrike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ru-RU" sz="2000" b="1" i="0" u="none" strike="noStrike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572396" y="1142984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9 месяцев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8" y="1071545"/>
          <a:ext cx="8501122" cy="5623333"/>
        </p:xfrm>
        <a:graphic>
          <a:graphicData uri="http://schemas.openxmlformats.org/drawingml/2006/table">
            <a:tbl>
              <a:tblPr/>
              <a:tblGrid>
                <a:gridCol w="4429156"/>
                <a:gridCol w="1275682"/>
                <a:gridCol w="1284779"/>
                <a:gridCol w="1511505"/>
              </a:tblGrid>
              <a:tr h="442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9 месяцев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43 355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44 200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Государственная поддержка АПК - всего, в том числе: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alibri" pitchFamily="34" charset="0"/>
                          <a:cs typeface="Calibri" pitchFamily="34" charset="0"/>
                        </a:rPr>
                        <a:t>2 040,0</a:t>
                      </a:r>
                      <a:endParaRPr lang="ru-RU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2 070,3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Несвязанная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 области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387,8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381,1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6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Субсидирование процентной ставки  по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кредитам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развитие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119,4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184,2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154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335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Развитие льняного комплекса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29,7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11,6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39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Развитие элитного семеноводства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27,6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63,6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230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Субсидии на 1 кг реализованного и (или) отгруженного на собственную переработку молока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659,9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540,4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82</a:t>
                      </a:r>
                      <a:endParaRPr lang="ru-RU" sz="2000" b="1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5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Субсидирование процентной ставки  по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кредитам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развитие животноводства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398,1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507,2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кадрового потенциала в сфере сельского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хозяйства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12,6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13,2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71480"/>
            <a:ext cx="7772400" cy="53943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endParaRPr lang="ru-RU" dirty="0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Диаграмма 25"/>
          <p:cNvGraphicFramePr>
            <a:graphicFrameLocks/>
          </p:cNvGraphicFramePr>
          <p:nvPr/>
        </p:nvGraphicFramePr>
        <p:xfrm>
          <a:off x="1214438" y="2143125"/>
          <a:ext cx="7670800" cy="3041650"/>
        </p:xfrm>
        <a:graphic>
          <a:graphicData uri="http://schemas.openxmlformats.org/presentationml/2006/ole">
            <p:oleObj spid="_x0000_s25602" name="Worksheet" r:id="rId4" imgW="7877243" imgH="2752635" progId="Excel.Sheet.8">
              <p:embed/>
            </p:oleObj>
          </a:graphicData>
        </a:graphic>
      </p:graphicFrame>
      <p:sp>
        <p:nvSpPr>
          <p:cNvPr id="6" name="AutoShape 7"/>
          <p:cNvSpPr>
            <a:spLocks/>
          </p:cNvSpPr>
          <p:nvPr/>
        </p:nvSpPr>
        <p:spPr bwMode="auto">
          <a:xfrm>
            <a:off x="2285984" y="1928802"/>
            <a:ext cx="358775" cy="3571901"/>
          </a:xfrm>
          <a:prstGeom prst="leftBrace">
            <a:avLst>
              <a:gd name="adj1" fmla="val 118768"/>
              <a:gd name="adj2" fmla="val 49782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ru-RU" sz="2400">
              <a:solidFill>
                <a:srgbClr val="6600FF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42844" y="2285992"/>
            <a:ext cx="2428892" cy="14991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eaLnBrk="0" hangingPunct="0"/>
            <a:r>
              <a:rPr kumimoji="0" lang="ru-RU" sz="2400" b="1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МЕЖБЮДЖЕТ-НЫЕ  ТРАНСФЕРТЫ ВСЕГО:</a:t>
            </a:r>
            <a:endParaRPr kumimoji="0" lang="ru-RU" sz="2400" b="1" dirty="0">
              <a:solidFill>
                <a:schemeClr val="tx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596" y="3786190"/>
            <a:ext cx="1857388" cy="1077218"/>
          </a:xfrm>
          <a:prstGeom prst="rect">
            <a:avLst/>
          </a:prstGeom>
          <a:solidFill>
            <a:schemeClr val="bg1"/>
          </a:solidFill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kumimoji="0"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16 561</a:t>
            </a:r>
          </a:p>
          <a:p>
            <a:pPr algn="ctr">
              <a:spcBef>
                <a:spcPts val="0"/>
              </a:spcBef>
            </a:pPr>
            <a:r>
              <a:rPr kumimoji="0"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млн</a:t>
            </a:r>
            <a:r>
              <a:rPr kumimoji="0"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57166"/>
            <a:ext cx="7858180" cy="7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  <a:ea typeface="+mj-ea"/>
                <a:cs typeface="+mj-cs"/>
              </a:rPr>
              <a:t>Межбюджетные трансферты местным бюджетам за 9 месяцев 2015 года</a:t>
            </a:r>
            <a:endParaRPr lang="ru-RU" sz="2800" b="1" dirty="0">
              <a:solidFill>
                <a:srgbClr val="8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143636" y="2000240"/>
            <a:ext cx="2571750" cy="575809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600" b="1" dirty="0" smtClean="0">
                <a:solidFill>
                  <a:srgbClr val="0066CC"/>
                </a:solidFill>
                <a:latin typeface="Calibri" pitchFamily="34" charset="0"/>
                <a:cs typeface="Calibri" pitchFamily="34" charset="0"/>
              </a:rPr>
              <a:t>Д</a:t>
            </a:r>
            <a:r>
              <a:rPr kumimoji="0" lang="ru-RU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отации</a:t>
            </a:r>
            <a:endParaRPr kumimoji="0" lang="ru-RU" sz="3600" dirty="0"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428860" y="4929198"/>
            <a:ext cx="2714644" cy="575809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Субвенции</a:t>
            </a:r>
            <a:endParaRPr kumimoji="0" lang="ru-RU" sz="36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000760" y="4071942"/>
            <a:ext cx="2714626" cy="131447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Иные межбюджетные трансферты</a:t>
            </a:r>
            <a:endParaRPr kumimoji="0"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786182" y="1571612"/>
            <a:ext cx="2357454" cy="575809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Субсидии</a:t>
            </a:r>
            <a:endParaRPr kumimoji="0"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">
      <a:dk1>
        <a:srgbClr val="000099"/>
      </a:dk1>
      <a:lt1>
        <a:srgbClr val="FFFFFF"/>
      </a:lt1>
      <a:dk2>
        <a:srgbClr val="0000CC"/>
      </a:dk2>
      <a:lt2>
        <a:srgbClr val="000099"/>
      </a:lt2>
      <a:accent1>
        <a:srgbClr val="FF0000"/>
      </a:accent1>
      <a:accent2>
        <a:srgbClr val="080808"/>
      </a:accent2>
      <a:accent3>
        <a:srgbClr val="FFFFFF"/>
      </a:accent3>
      <a:accent4>
        <a:srgbClr val="000082"/>
      </a:accent4>
      <a:accent5>
        <a:srgbClr val="FFAAAA"/>
      </a:accent5>
      <a:accent6>
        <a:srgbClr val="060606"/>
      </a:accent6>
      <a:hlink>
        <a:srgbClr val="000000"/>
      </a:hlink>
      <a:folHlink>
        <a:srgbClr val="FF0000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CC33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33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DAA"/>
        </a:accent5>
        <a:accent6>
          <a:srgbClr val="B92D00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8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33333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9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0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1C1C1C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181818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1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2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3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4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5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6">
        <a:dk1>
          <a:srgbClr val="000099"/>
        </a:dk1>
        <a:lt1>
          <a:srgbClr val="FFFFFF"/>
        </a:lt1>
        <a:dk2>
          <a:srgbClr val="0000CC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10997</TotalTime>
  <Words>539</Words>
  <Application>Microsoft Office PowerPoint</Application>
  <PresentationFormat>Экран (4:3)</PresentationFormat>
  <Paragraphs>176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Selling a Product or Service</vt:lpstr>
      <vt:lpstr>Worksheet</vt:lpstr>
      <vt:lpstr>Слайд 1</vt:lpstr>
      <vt:lpstr>Слайд 2</vt:lpstr>
      <vt:lpstr>Слайд 3</vt:lpstr>
      <vt:lpstr>Анализ расходов бюджета Удмуртской Республики  за 9 месяцев 2014 и 2015 гг.</vt:lpstr>
      <vt:lpstr>Анализ расходов бюджета Удмуртской Республики  за 9 месяцев 2014 и 2015 гг.</vt:lpstr>
      <vt:lpstr>Анализ расходов бюджета Удмуртской Республики  за 9 месяцев 2014 и 2015 гг.</vt:lpstr>
      <vt:lpstr>Слайд 7</vt:lpstr>
    </vt:vector>
  </TitlesOfParts>
  <Company>MinFin 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Kotova</cp:lastModifiedBy>
  <cp:revision>911</cp:revision>
  <dcterms:created xsi:type="dcterms:W3CDTF">2009-06-15T10:07:42Z</dcterms:created>
  <dcterms:modified xsi:type="dcterms:W3CDTF">2016-05-26T07:53:38Z</dcterms:modified>
</cp:coreProperties>
</file>